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0" r:id="rId6"/>
    <p:sldId id="282" r:id="rId7"/>
    <p:sldId id="283" r:id="rId8"/>
    <p:sldId id="285" r:id="rId9"/>
    <p:sldId id="286" r:id="rId10"/>
    <p:sldId id="287" r:id="rId11"/>
    <p:sldId id="289" r:id="rId12"/>
    <p:sldId id="295" r:id="rId13"/>
    <p:sldId id="288" r:id="rId14"/>
    <p:sldId id="296" r:id="rId15"/>
    <p:sldId id="297" r:id="rId16"/>
    <p:sldId id="294" r:id="rId17"/>
    <p:sldId id="300" r:id="rId18"/>
    <p:sldId id="301" r:id="rId19"/>
    <p:sldId id="302" r:id="rId20"/>
    <p:sldId id="313" r:id="rId21"/>
    <p:sldId id="303" r:id="rId22"/>
    <p:sldId id="316" r:id="rId23"/>
    <p:sldId id="319" r:id="rId24"/>
    <p:sldId id="318" r:id="rId25"/>
    <p:sldId id="317" r:id="rId26"/>
    <p:sldId id="321" r:id="rId27"/>
    <p:sldId id="310" r:id="rId28"/>
    <p:sldId id="311" r:id="rId29"/>
    <p:sldId id="31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C905B-6568-49AF-8668-7B3797957BF4}" v="51" dt="2021-07-22T14:22:19.510"/>
    <p1510:client id="{947F734E-DE48-804E-8517-6B56651F58D9}" v="4342" dt="2021-07-22T14:22:22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5833"/>
  </p:normalViewPr>
  <p:slideViewPr>
    <p:cSldViewPr snapToGrid="0">
      <p:cViewPr varScale="1">
        <p:scale>
          <a:sx n="107" d="100"/>
          <a:sy n="10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72765-A534-ED43-8A97-CD3D612D76CD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F467AF8D-3543-FA4F-A789-FB46FF1BC588}">
      <dgm:prSet phldrT="[Testo]" custT="1"/>
      <dgm:spPr/>
      <dgm:t>
        <a:bodyPr/>
        <a:lstStyle/>
        <a:p>
          <a:endParaRPr lang="it-IT" sz="3200" dirty="0"/>
        </a:p>
      </dgm:t>
    </dgm:pt>
    <dgm:pt modelId="{7C53A70E-944B-E24D-B768-6CEB8771E830}" type="parTrans" cxnId="{BF253DEA-9FF0-8B41-8B87-B95F15E53558}">
      <dgm:prSet/>
      <dgm:spPr/>
      <dgm:t>
        <a:bodyPr/>
        <a:lstStyle/>
        <a:p>
          <a:endParaRPr lang="it-IT"/>
        </a:p>
      </dgm:t>
    </dgm:pt>
    <dgm:pt modelId="{A02C25C9-8F43-924C-A6EC-7D526D2E203C}" type="sibTrans" cxnId="{BF253DEA-9FF0-8B41-8B87-B95F15E53558}">
      <dgm:prSet/>
      <dgm:spPr/>
      <dgm:t>
        <a:bodyPr/>
        <a:lstStyle/>
        <a:p>
          <a:endParaRPr lang="it-IT"/>
        </a:p>
      </dgm:t>
    </dgm:pt>
    <dgm:pt modelId="{899E89D3-A510-0949-B013-6508A11648B3}">
      <dgm:prSet phldrT="[Testo]" custT="1"/>
      <dgm:spPr/>
      <dgm:t>
        <a:bodyPr/>
        <a:lstStyle/>
        <a:p>
          <a:endParaRPr lang="it-IT" sz="3200" dirty="0"/>
        </a:p>
      </dgm:t>
    </dgm:pt>
    <dgm:pt modelId="{35C85183-7429-1746-89ED-0AC321B20CF5}" type="parTrans" cxnId="{3E30834A-D276-D441-9857-4DFEEB9170BF}">
      <dgm:prSet/>
      <dgm:spPr/>
      <dgm:t>
        <a:bodyPr/>
        <a:lstStyle/>
        <a:p>
          <a:endParaRPr lang="it-IT"/>
        </a:p>
      </dgm:t>
    </dgm:pt>
    <dgm:pt modelId="{3B86D766-78D1-C343-B219-8CC30E15D843}" type="sibTrans" cxnId="{3E30834A-D276-D441-9857-4DFEEB9170BF}">
      <dgm:prSet/>
      <dgm:spPr/>
      <dgm:t>
        <a:bodyPr/>
        <a:lstStyle/>
        <a:p>
          <a:endParaRPr lang="it-IT"/>
        </a:p>
      </dgm:t>
    </dgm:pt>
    <dgm:pt modelId="{DC608CB2-075D-254C-B701-9F33B4D26CC6}" type="pres">
      <dgm:prSet presAssocID="{0C272765-A534-ED43-8A97-CD3D612D76CD}" presName="compositeShape" presStyleCnt="0">
        <dgm:presLayoutVars>
          <dgm:chMax val="7"/>
          <dgm:dir/>
          <dgm:resizeHandles val="exact"/>
        </dgm:presLayoutVars>
      </dgm:prSet>
      <dgm:spPr/>
    </dgm:pt>
    <dgm:pt modelId="{F9E662FA-8428-7841-93B4-7FED05B4EB2E}" type="pres">
      <dgm:prSet presAssocID="{F467AF8D-3543-FA4F-A789-FB46FF1BC588}" presName="circ1" presStyleLbl="vennNode1" presStyleIdx="0" presStyleCnt="2"/>
      <dgm:spPr/>
    </dgm:pt>
    <dgm:pt modelId="{0614D5BD-2BCF-C245-A7C2-E24D5E7E4EC3}" type="pres">
      <dgm:prSet presAssocID="{F467AF8D-3543-FA4F-A789-FB46FF1BC58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BFF6DD3-2D4A-5343-A7EA-838CB26E9F40}" type="pres">
      <dgm:prSet presAssocID="{899E89D3-A510-0949-B013-6508A11648B3}" presName="circ2" presStyleLbl="vennNode1" presStyleIdx="1" presStyleCnt="2" custLinFactNeighborX="-16554" custLinFactNeighborY="0"/>
      <dgm:spPr/>
    </dgm:pt>
    <dgm:pt modelId="{18EE88A2-0859-C944-A6A3-542063B444AF}" type="pres">
      <dgm:prSet presAssocID="{899E89D3-A510-0949-B013-6508A11648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D606E1F-0DB0-C846-9F81-3F9095702E78}" type="presOf" srcId="{899E89D3-A510-0949-B013-6508A11648B3}" destId="{8BFF6DD3-2D4A-5343-A7EA-838CB26E9F40}" srcOrd="0" destOrd="0" presId="urn:microsoft.com/office/officeart/2005/8/layout/venn1"/>
    <dgm:cxn modelId="{3E30834A-D276-D441-9857-4DFEEB9170BF}" srcId="{0C272765-A534-ED43-8A97-CD3D612D76CD}" destId="{899E89D3-A510-0949-B013-6508A11648B3}" srcOrd="1" destOrd="0" parTransId="{35C85183-7429-1746-89ED-0AC321B20CF5}" sibTransId="{3B86D766-78D1-C343-B219-8CC30E15D843}"/>
    <dgm:cxn modelId="{0805DB51-5006-8444-9C32-F792D7564B61}" type="presOf" srcId="{F467AF8D-3543-FA4F-A789-FB46FF1BC588}" destId="{F9E662FA-8428-7841-93B4-7FED05B4EB2E}" srcOrd="0" destOrd="0" presId="urn:microsoft.com/office/officeart/2005/8/layout/venn1"/>
    <dgm:cxn modelId="{5D884584-64D1-154D-B886-78F32F2EC1B9}" type="presOf" srcId="{0C272765-A534-ED43-8A97-CD3D612D76CD}" destId="{DC608CB2-075D-254C-B701-9F33B4D26CC6}" srcOrd="0" destOrd="0" presId="urn:microsoft.com/office/officeart/2005/8/layout/venn1"/>
    <dgm:cxn modelId="{E6CB3299-3F04-E843-9BAB-C42C779ADC0F}" type="presOf" srcId="{F467AF8D-3543-FA4F-A789-FB46FF1BC588}" destId="{0614D5BD-2BCF-C245-A7C2-E24D5E7E4EC3}" srcOrd="1" destOrd="0" presId="urn:microsoft.com/office/officeart/2005/8/layout/venn1"/>
    <dgm:cxn modelId="{A01C70C8-4518-F547-8EF6-EA0FE25E46D7}" type="presOf" srcId="{899E89D3-A510-0949-B013-6508A11648B3}" destId="{18EE88A2-0859-C944-A6A3-542063B444AF}" srcOrd="1" destOrd="0" presId="urn:microsoft.com/office/officeart/2005/8/layout/venn1"/>
    <dgm:cxn modelId="{BF253DEA-9FF0-8B41-8B87-B95F15E53558}" srcId="{0C272765-A534-ED43-8A97-CD3D612D76CD}" destId="{F467AF8D-3543-FA4F-A789-FB46FF1BC588}" srcOrd="0" destOrd="0" parTransId="{7C53A70E-944B-E24D-B768-6CEB8771E830}" sibTransId="{A02C25C9-8F43-924C-A6EC-7D526D2E203C}"/>
    <dgm:cxn modelId="{CFFAED9C-9A7C-9141-98DB-BF8E947CED5B}" type="presParOf" srcId="{DC608CB2-075D-254C-B701-9F33B4D26CC6}" destId="{F9E662FA-8428-7841-93B4-7FED05B4EB2E}" srcOrd="0" destOrd="0" presId="urn:microsoft.com/office/officeart/2005/8/layout/venn1"/>
    <dgm:cxn modelId="{99121A6A-1205-8B4E-851D-C671D4A908FE}" type="presParOf" srcId="{DC608CB2-075D-254C-B701-9F33B4D26CC6}" destId="{0614D5BD-2BCF-C245-A7C2-E24D5E7E4EC3}" srcOrd="1" destOrd="0" presId="urn:microsoft.com/office/officeart/2005/8/layout/venn1"/>
    <dgm:cxn modelId="{518E50FA-7AEA-7747-B6DD-12D23440BF68}" type="presParOf" srcId="{DC608CB2-075D-254C-B701-9F33B4D26CC6}" destId="{8BFF6DD3-2D4A-5343-A7EA-838CB26E9F40}" srcOrd="2" destOrd="0" presId="urn:microsoft.com/office/officeart/2005/8/layout/venn1"/>
    <dgm:cxn modelId="{5927674D-D268-ED4B-8649-90D4944E52F1}" type="presParOf" srcId="{DC608CB2-075D-254C-B701-9F33B4D26CC6}" destId="{18EE88A2-0859-C944-A6A3-542063B444AF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662FA-8428-7841-93B4-7FED05B4EB2E}">
      <dsp:nvSpPr>
        <dsp:cNvPr id="0" name=""/>
        <dsp:cNvSpPr/>
      </dsp:nvSpPr>
      <dsp:spPr>
        <a:xfrm>
          <a:off x="122598" y="552811"/>
          <a:ext cx="3024100" cy="3024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 dirty="0"/>
        </a:p>
      </dsp:txBody>
      <dsp:txXfrm>
        <a:off x="544882" y="909418"/>
        <a:ext cx="1743625" cy="2310887"/>
      </dsp:txXfrm>
    </dsp:sp>
    <dsp:sp modelId="{8BFF6DD3-2D4A-5343-A7EA-838CB26E9F40}">
      <dsp:nvSpPr>
        <dsp:cNvPr id="0" name=""/>
        <dsp:cNvSpPr/>
      </dsp:nvSpPr>
      <dsp:spPr>
        <a:xfrm>
          <a:off x="1801521" y="552811"/>
          <a:ext cx="3024100" cy="3024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 dirty="0"/>
        </a:p>
      </dsp:txBody>
      <dsp:txXfrm>
        <a:off x="2659711" y="909418"/>
        <a:ext cx="1743625" cy="231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22/07/21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22/07/21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Pricing and advertising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Eknid Mucollari – Stefano Minotti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Pricing under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bid</a:t>
            </a:r>
            <a:endParaRPr lang="it-IT" dirty="0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2A21E0E-2CE6-4002-B230-3F8A9006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90" y="1959102"/>
            <a:ext cx="9572220" cy="4457065"/>
          </a:xfrm>
        </p:spPr>
      </p:pic>
    </p:spTree>
    <p:extLst>
      <p:ext uri="{BB962C8B-B14F-4D97-AF65-F5344CB8AC3E}">
        <p14:creationId xmlns:p14="http://schemas.microsoft.com/office/powerpoint/2010/main" val="245025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858636-B683-40EB-A917-A8047BFB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Pricing with discrimination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9117416-D745-4633-8F75-59E8137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/>
          <a:lstStyle/>
          <a:p>
            <a:r>
              <a:rPr lang="en-US"/>
              <a:t>Greedy context generation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07CBC1D-CD19-412E-BA5A-926521E00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r>
              <a:rPr lang="en-US" dirty="0"/>
              <a:t>Brute-force context generation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125C5C7-A8CC-4B69-9F96-FA561DDA9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r>
              <a:rPr lang="en-US" dirty="0"/>
              <a:t>Enumerate all the possible context structures</a:t>
            </a:r>
          </a:p>
          <a:p>
            <a:r>
              <a:rPr lang="it-IT" dirty="0"/>
              <a:t>S</a:t>
            </a:r>
            <a:r>
              <a:rPr lang="en-US" dirty="0"/>
              <a:t>elect the context structure such that: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964B2-C3A4-4544-9D34-EBF5569C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32" y="3427375"/>
            <a:ext cx="3785571" cy="428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965AC-BA55-46FD-98A2-C5B23B63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650" y="4227475"/>
            <a:ext cx="2505355" cy="66189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68317B-064F-014E-A60F-159E7AC47D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Split a context if:</a:t>
            </a:r>
          </a:p>
          <a:p>
            <a:endParaRPr lang="en-US" dirty="0"/>
          </a:p>
          <a:p>
            <a:r>
              <a:rPr lang="en-US" dirty="0"/>
              <a:t>Select the split with the largest value</a:t>
            </a:r>
          </a:p>
          <a:p>
            <a:r>
              <a:rPr lang="en-US" dirty="0"/>
              <a:t>Iterate until there are </a:t>
            </a:r>
            <a:r>
              <a:rPr lang="en-US" dirty="0" err="1"/>
              <a:t>splittable</a:t>
            </a:r>
            <a:r>
              <a:rPr lang="en-US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14440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DC499-3202-3249-9AB8-9DAC53A0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WITH DISCRIMINATION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AF01C-FB7E-7647-840A-3E5B64DE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bound for the mean reward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Lower bound for the probability of a context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variants for both the algorithms:</a:t>
            </a:r>
          </a:p>
          <a:p>
            <a:pPr lvl="1"/>
            <a:r>
              <a:rPr lang="en-US" sz="2200" dirty="0"/>
              <a:t>Incremental generation</a:t>
            </a:r>
          </a:p>
          <a:p>
            <a:pPr lvl="1"/>
            <a:r>
              <a:rPr lang="en-US" sz="2200" dirty="0"/>
              <a:t>Generation from scratch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91334-FE5C-4327-B1FB-1AD8070A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52" y="4175322"/>
            <a:ext cx="4267043" cy="75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4479F-3C4C-493D-B65A-9D53A3EE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093" y="2736089"/>
            <a:ext cx="4267044" cy="7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with discrimination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8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 descr="A picture containing chart&#10;&#10;Description automatically generated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12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27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Incremental</a:t>
            </a:r>
            <a:r>
              <a:rPr lang="it-IT" dirty="0"/>
              <a:t> generation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Generation from scratch</a:t>
            </a:r>
          </a:p>
        </p:txBody>
      </p:sp>
    </p:spTree>
    <p:extLst>
      <p:ext uri="{BB962C8B-B14F-4D97-AF65-F5344CB8AC3E}">
        <p14:creationId xmlns:p14="http://schemas.microsoft.com/office/powerpoint/2010/main" val="27618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Pricing with </a:t>
            </a:r>
            <a:r>
              <a:rPr lang="en-US" dirty="0"/>
              <a:t>discrimination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3" r="11612" b="-33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27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Incremental</a:t>
            </a:r>
            <a:r>
              <a:rPr lang="it-IT" dirty="0"/>
              <a:t> generation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Generation from scratch</a:t>
            </a:r>
          </a:p>
        </p:txBody>
      </p:sp>
    </p:spTree>
    <p:extLst>
      <p:ext uri="{BB962C8B-B14F-4D97-AF65-F5344CB8AC3E}">
        <p14:creationId xmlns:p14="http://schemas.microsoft.com/office/powerpoint/2010/main" val="2819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with discrimination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1A771-B39F-439C-AF44-CECE8271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500" y="1542021"/>
            <a:ext cx="1340743" cy="10856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7941351" y="5940817"/>
            <a:ext cx="227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Incremental</a:t>
            </a:r>
            <a:r>
              <a:rPr lang="it-IT" dirty="0"/>
              <a:t> generation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1928936" y="5940817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Generation from scratch</a:t>
            </a:r>
          </a:p>
        </p:txBody>
      </p:sp>
    </p:spTree>
    <p:extLst>
      <p:ext uri="{BB962C8B-B14F-4D97-AF65-F5344CB8AC3E}">
        <p14:creationId xmlns:p14="http://schemas.microsoft.com/office/powerpoint/2010/main" val="154073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FDA760-E7C5-5F4D-8390-996097F2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under fixed price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F07B1-B14B-CF45-BB95-1B819FDF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49424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aggregated data conversion rate and expected returns depends also on the bid</a:t>
            </a:r>
          </a:p>
          <a:p>
            <a:r>
              <a:rPr lang="en-US" dirty="0"/>
              <a:t>For each bid estimate these two functions using the pricing TS learner</a:t>
            </a:r>
          </a:p>
          <a:p>
            <a:r>
              <a:rPr lang="en-US" dirty="0"/>
              <a:t>Gaussian distribution for cost per click, parameters are mean and standard deviation of observations</a:t>
            </a:r>
          </a:p>
          <a:p>
            <a:r>
              <a:rPr lang="en-US" dirty="0"/>
              <a:t>Gaussian distribution for daily clicks, two variants:</a:t>
            </a:r>
          </a:p>
          <a:p>
            <a:pPr lvl="1"/>
            <a:r>
              <a:rPr lang="en-US" sz="2200" dirty="0"/>
              <a:t>parameters estimated as the mean and standard deviation of observations</a:t>
            </a:r>
          </a:p>
          <a:p>
            <a:pPr lvl="1"/>
            <a:r>
              <a:rPr lang="en-US" sz="2200" dirty="0"/>
              <a:t>parameters estimated using a Gaussian Process regressor</a:t>
            </a:r>
          </a:p>
          <a:p>
            <a:pPr marL="128016" lvl="1" indent="0">
              <a:buNone/>
            </a:pPr>
            <a:r>
              <a:rPr lang="en-US" sz="2200" dirty="0"/>
              <a:t>At each round pull:</a:t>
            </a:r>
          </a:p>
          <a:p>
            <a:pPr marL="128016" lvl="1" indent="0">
              <a:buNone/>
            </a:pPr>
            <a:endParaRPr lang="en-US" sz="2200" dirty="0"/>
          </a:p>
          <a:p>
            <a:pPr marL="128016" lvl="1" indent="0">
              <a:buNone/>
            </a:pPr>
            <a:r>
              <a:rPr lang="en-US" sz="2200" dirty="0"/>
              <a:t>where daily clicks and cost per click are sampled from the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4DDC2-E0B1-4948-B733-D665CD8E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74" y="5445666"/>
            <a:ext cx="5976851" cy="4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1654C-E1C1-AF4D-967B-937C34AD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rewards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6C333B-9C0F-9B42-A981-F813058B1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Total reward for a price and a bid can be written as:</a:t>
            </a:r>
          </a:p>
          <a:p>
            <a:endParaRPr lang="en-US" dirty="0"/>
          </a:p>
          <a:p>
            <a:r>
              <a:rPr lang="en-US" dirty="0"/>
              <a:t>where the reward for a user is:</a:t>
            </a:r>
          </a:p>
          <a:p>
            <a:endParaRPr lang="en-US" dirty="0"/>
          </a:p>
          <a:p>
            <a:r>
              <a:rPr lang="en-US" dirty="0"/>
              <a:t>The min conversions for the total reward to be positive are:</a:t>
            </a:r>
          </a:p>
          <a:p>
            <a:endParaRPr lang="en-US" dirty="0"/>
          </a:p>
          <a:p>
            <a:r>
              <a:rPr lang="en-US" dirty="0"/>
              <a:t>Given estimated daily clicks and conversion rate:</a:t>
            </a:r>
          </a:p>
          <a:p>
            <a:endParaRPr lang="en-US" dirty="0"/>
          </a:p>
          <a:p>
            <a:r>
              <a:rPr lang="en-US" dirty="0"/>
              <a:t>We can calculate the probability that the number of conversion is less than the minimum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6B277-A45A-4825-812E-D99B6EC3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64" y="2811213"/>
            <a:ext cx="7620000" cy="26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873DE-DB54-4351-B9BC-C5D01D38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30" y="3489480"/>
            <a:ext cx="3977739" cy="572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EA77B-43CE-42CD-B0CF-D5CC7652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974" y="4537153"/>
            <a:ext cx="4162380" cy="462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308E-C65E-47C0-8093-4A2795E7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034" y="5444504"/>
            <a:ext cx="4307929" cy="3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under fixed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21E0E-2CE6-4002-B230-3F8A9006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09890" y="1959102"/>
            <a:ext cx="9572220" cy="4457064"/>
          </a:xfrm>
        </p:spPr>
      </p:pic>
    </p:spTree>
    <p:extLst>
      <p:ext uri="{BB962C8B-B14F-4D97-AF65-F5344CB8AC3E}">
        <p14:creationId xmlns:p14="http://schemas.microsoft.com/office/powerpoint/2010/main" val="15187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3FDBD6-B1D2-FC44-888F-88E01EBD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pricing and advertising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141788-D351-D141-A03A-CBFE4133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Exact case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AAC23B-5523-604D-9D4F-4707C6913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price TS learner for each bid</a:t>
            </a:r>
          </a:p>
          <a:p>
            <a:r>
              <a:rPr lang="en-US" dirty="0"/>
              <a:t>At each round one price is pulled for each bid and the relative estimation on conversion rates and returns are used for pulling the bid</a:t>
            </a:r>
          </a:p>
          <a:p>
            <a:r>
              <a:rPr lang="en-US" dirty="0"/>
              <a:t>The bid is pulled as in the case with fixed price but each bid will have different price, conv rate and expected returns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B81BEA-853D-0841-9832-B45E5847D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Approximation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8F1ACC-DFF8-D14A-BD37-B14D56D05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Assume the proportion of the daily clicks between the customer classes constant for each bid</a:t>
            </a:r>
          </a:p>
          <a:p>
            <a:r>
              <a:rPr lang="en-US"/>
              <a:t>Conversion rates and returns do not depend on the bid</a:t>
            </a:r>
          </a:p>
          <a:p>
            <a:r>
              <a:rPr lang="en-US"/>
              <a:t>Treat pricing and advertising as disjoint</a:t>
            </a:r>
          </a:p>
          <a:p>
            <a:r>
              <a:rPr lang="en-US"/>
              <a:t>Assumption holds in our scenario</a:t>
            </a:r>
          </a:p>
        </p:txBody>
      </p:sp>
    </p:spTree>
    <p:extLst>
      <p:ext uri="{BB962C8B-B14F-4D97-AF65-F5344CB8AC3E}">
        <p14:creationId xmlns:p14="http://schemas.microsoft.com/office/powerpoint/2010/main" val="420527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F72F2-F1F8-1641-942B-93B25843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and </a:t>
            </a:r>
            <a:r>
              <a:rPr lang="en-US" dirty="0"/>
              <a:t>environment</a:t>
            </a:r>
            <a:r>
              <a:rPr lang="it-IT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8CE345-326F-C648-BF1F-7B2E266A1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3265486"/>
            <a:ext cx="4754880" cy="822960"/>
          </a:xfrm>
        </p:spPr>
        <p:txBody>
          <a:bodyPr/>
          <a:lstStyle/>
          <a:p>
            <a:r>
              <a:rPr lang="it-IT" dirty="0"/>
              <a:t>Advertising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82AE99-EDE4-AC44-8255-725C9CA70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4053638"/>
            <a:ext cx="4754880" cy="2219146"/>
          </a:xfrm>
        </p:spPr>
        <p:txBody>
          <a:bodyPr/>
          <a:lstStyle/>
          <a:p>
            <a:r>
              <a:rPr lang="en-US" dirty="0"/>
              <a:t>Advertisement is used to attract users on the website</a:t>
            </a:r>
          </a:p>
          <a:p>
            <a:r>
              <a:rPr lang="en-US" dirty="0"/>
              <a:t>Unlimited budget for our campaign </a:t>
            </a:r>
          </a:p>
          <a:p>
            <a:r>
              <a:rPr lang="en-US" dirty="0"/>
              <a:t>Each new click involves a cost based on the advertising bid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044A3DD-8E83-414A-BF40-9A2E5C0EA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3265486"/>
            <a:ext cx="4754880" cy="822960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5DEF589-342D-5542-9C41-8BDA5BF4B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4053638"/>
            <a:ext cx="4754880" cy="2219146"/>
          </a:xfrm>
        </p:spPr>
        <p:txBody>
          <a:bodyPr/>
          <a:lstStyle/>
          <a:p>
            <a:r>
              <a:rPr lang="en-US" dirty="0"/>
              <a:t>New users will decide whether to buy or not the product at a certain price</a:t>
            </a:r>
          </a:p>
          <a:p>
            <a:r>
              <a:rPr lang="en-US" dirty="0"/>
              <a:t>Once a user makes a purchase it may come back and buy again the product at the same price during the following 30 days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2D1D0CE-C076-9042-A592-73FCC1E18EB5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74295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 e-commerce website specialized in fitness products has to face the problem of selling its new sport drink</a:t>
            </a:r>
          </a:p>
        </p:txBody>
      </p:sp>
    </p:spTree>
    <p:extLst>
      <p:ext uri="{BB962C8B-B14F-4D97-AF65-F5344CB8AC3E}">
        <p14:creationId xmlns:p14="http://schemas.microsoft.com/office/powerpoint/2010/main" val="1536221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5D40942-D81C-476E-B4EA-67B0EB83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Joint pricing and advertising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4B55A2-BFCC-44EE-B681-3FD315B99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336" y="3015966"/>
            <a:ext cx="6864843" cy="1993717"/>
          </a:xfr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054A365C-5EB1-4581-A12B-B95EF948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9179" y="2890055"/>
            <a:ext cx="4025350" cy="25039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833B59-0CE6-43B2-BBE8-3C908CEEC871}"/>
              </a:ext>
            </a:extLst>
          </p:cNvPr>
          <p:cNvSpPr txBox="1"/>
          <p:nvPr/>
        </p:nvSpPr>
        <p:spPr>
          <a:xfrm>
            <a:off x="8143729" y="5829866"/>
            <a:ext cx="198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59CE9-1ABD-406D-BF8A-9DC56F7BEB79}"/>
              </a:ext>
            </a:extLst>
          </p:cNvPr>
          <p:cNvSpPr txBox="1"/>
          <p:nvPr/>
        </p:nvSpPr>
        <p:spPr>
          <a:xfrm>
            <a:off x="3111920" y="5829866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</p:spTree>
    <p:extLst>
      <p:ext uri="{BB962C8B-B14F-4D97-AF65-F5344CB8AC3E}">
        <p14:creationId xmlns:p14="http://schemas.microsoft.com/office/powerpoint/2010/main" val="326933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pricing and advertising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t="1" r="11520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55" t="-1" r="11868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DA48A-2CF7-47A0-AB57-45D2087E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102" y="2013036"/>
            <a:ext cx="1154195" cy="6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2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9FE7E6-FC8B-DD41-A505-FFEA5E76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with discrimination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183687-ECBD-E242-89D1-83616E30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as the case without discrimination but for each bid we have a context generator and we may potentially pull more than one price</a:t>
            </a:r>
          </a:p>
          <a:p>
            <a:pPr marL="0" indent="0">
              <a:buNone/>
            </a:pPr>
            <a:r>
              <a:rPr lang="en-US" dirty="0"/>
              <a:t>At each round the bid is pulled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in this case we have the approximated version considering pricing and advertising as disjoint</a:t>
            </a:r>
          </a:p>
          <a:p>
            <a:pPr marL="0" indent="0">
              <a:buNone/>
            </a:pPr>
            <a:r>
              <a:rPr lang="en-US" dirty="0"/>
              <a:t>Incremental and from scratch context generation are possible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B73E8-DE4D-4BCA-9003-5942ED05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7" y="3477803"/>
            <a:ext cx="7101526" cy="8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5D40942-D81C-476E-B4EA-67B0EB83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Joint with discrimination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4B55A2-BFCC-44EE-B681-3FD315B99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43317" y="2760864"/>
            <a:ext cx="6292270" cy="250392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4A365C-5EB1-4581-A12B-B95EF948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7325752" y="2743224"/>
            <a:ext cx="3612204" cy="30494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AA41F-32FD-4727-9132-01BCC6FC624B}"/>
              </a:ext>
            </a:extLst>
          </p:cNvPr>
          <p:cNvSpPr txBox="1"/>
          <p:nvPr/>
        </p:nvSpPr>
        <p:spPr>
          <a:xfrm>
            <a:off x="8141166" y="5940816"/>
            <a:ext cx="198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1BE-1D9E-48CD-AD97-0DC9E13008AD}"/>
              </a:ext>
            </a:extLst>
          </p:cNvPr>
          <p:cNvSpPr txBox="1"/>
          <p:nvPr/>
        </p:nvSpPr>
        <p:spPr>
          <a:xfrm>
            <a:off x="3114615" y="594081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</p:spTree>
    <p:extLst>
      <p:ext uri="{BB962C8B-B14F-4D97-AF65-F5344CB8AC3E}">
        <p14:creationId xmlns:p14="http://schemas.microsoft.com/office/powerpoint/2010/main" val="327945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with discrimination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7B77-4E2F-4A8F-8432-952D61D21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with discrimination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11612" b="1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8363E-7D44-4774-A936-798BCA27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479C5C-5E6D-1447-8F14-8230401B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with discrimination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64039-60B6-4B25-8F3A-F8F32CE6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" t="1" r="11327" b="-1"/>
          <a:stretch/>
        </p:blipFill>
        <p:spPr>
          <a:xfrm>
            <a:off x="144786" y="2705493"/>
            <a:ext cx="5968444" cy="314308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83036E-3B94-4935-BB6D-5E807D90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55" t="33" r="11868" b="-33"/>
          <a:stretch/>
        </p:blipFill>
        <p:spPr>
          <a:xfrm>
            <a:off x="6096000" y="2705458"/>
            <a:ext cx="5968443" cy="314415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0948-0097-4983-8CE9-745B47B733F7}"/>
              </a:ext>
            </a:extLst>
          </p:cNvPr>
          <p:cNvSpPr txBox="1"/>
          <p:nvPr/>
        </p:nvSpPr>
        <p:spPr>
          <a:xfrm>
            <a:off x="8089533" y="5940817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Approximated case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C78BE-1F3A-475C-9D1C-0F20586872C9}"/>
              </a:ext>
            </a:extLst>
          </p:cNvPr>
          <p:cNvSpPr txBox="1"/>
          <p:nvPr/>
        </p:nvSpPr>
        <p:spPr>
          <a:xfrm>
            <a:off x="2554171" y="59408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Exact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85F87-D439-41AA-AB9C-9840EB8F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14" y="1592649"/>
            <a:ext cx="1221971" cy="9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31855E34-85FF-5C40-9DA4-73CC65192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951298"/>
              </p:ext>
            </p:extLst>
          </p:nvPr>
        </p:nvGraphicFramePr>
        <p:xfrm>
          <a:off x="894820" y="2064863"/>
          <a:ext cx="5448830" cy="4129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C7A19894-960D-124E-92B9-1DFD5C9D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Customer classes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8AA32A-D6AA-F14F-A3DD-2D137BB00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Classes </a:t>
            </a:r>
            <a:r>
              <a:rPr lang="en-US" dirty="0"/>
              <a:t>characterized</a:t>
            </a:r>
            <a:r>
              <a:rPr lang="it-IT" dirty="0"/>
              <a:t> by: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2E52C1-4A60-7243-A8FC-59A00542FE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lvl="1"/>
            <a:r>
              <a:rPr lang="en-US" sz="2200" dirty="0"/>
              <a:t>Number of daily clicks of new users as a function of the bid</a:t>
            </a:r>
          </a:p>
          <a:p>
            <a:pPr lvl="1"/>
            <a:r>
              <a:rPr lang="en-US" sz="2200" dirty="0"/>
              <a:t>Cost per click as a function of the bid </a:t>
            </a:r>
          </a:p>
          <a:p>
            <a:pPr lvl="1"/>
            <a:r>
              <a:rPr lang="en-US" sz="2200" dirty="0"/>
              <a:t>Conversion rate function providing the probability that a user will buy the product given a price </a:t>
            </a:r>
          </a:p>
          <a:p>
            <a:pPr lvl="1"/>
            <a:r>
              <a:rPr lang="en-US" sz="2200" dirty="0"/>
              <a:t>Distribution probability over the number of times a user will come back to buy the product during the next 30 days after his first purchase. </a:t>
            </a:r>
          </a:p>
          <a:p>
            <a:pPr lvl="1"/>
            <a:endParaRPr lang="it-IT" sz="2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F98856-2D43-D54F-AB59-4EE73F91F79E}"/>
              </a:ext>
            </a:extLst>
          </p:cNvPr>
          <p:cNvSpPr txBox="1"/>
          <p:nvPr/>
        </p:nvSpPr>
        <p:spPr>
          <a:xfrm>
            <a:off x="3036150" y="3888946"/>
            <a:ext cx="73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37093D-5675-3848-8CCE-E5786B220466}"/>
              </a:ext>
            </a:extLst>
          </p:cNvPr>
          <p:cNvSpPr txBox="1"/>
          <p:nvPr/>
        </p:nvSpPr>
        <p:spPr>
          <a:xfrm>
            <a:off x="4464754" y="3888945"/>
            <a:ext cx="73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E7310B-C8A4-9542-9845-A05CDB148AD8}"/>
              </a:ext>
            </a:extLst>
          </p:cNvPr>
          <p:cNvSpPr txBox="1"/>
          <p:nvPr/>
        </p:nvSpPr>
        <p:spPr>
          <a:xfrm>
            <a:off x="1707872" y="3888945"/>
            <a:ext cx="73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E7ABF5-892C-3942-A5BC-96DCC273F79D}"/>
              </a:ext>
            </a:extLst>
          </p:cNvPr>
          <p:cNvSpPr txBox="1"/>
          <p:nvPr/>
        </p:nvSpPr>
        <p:spPr>
          <a:xfrm>
            <a:off x="1707872" y="5677589"/>
            <a:ext cx="1624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Under 30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6D4271-4947-E344-B393-AE4355CDBEE7}"/>
              </a:ext>
            </a:extLst>
          </p:cNvPr>
          <p:cNvSpPr txBox="1"/>
          <p:nvPr/>
        </p:nvSpPr>
        <p:spPr>
          <a:xfrm>
            <a:off x="3733131" y="5677589"/>
            <a:ext cx="124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Sporty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10353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00125F7-1FCA-428A-9477-37ABB10A3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3883" y="2478848"/>
            <a:ext cx="4354672" cy="3341687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C986605-38AD-4BC2-AA34-D659EC39CA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40715" y="2478848"/>
            <a:ext cx="4455582" cy="334168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6F0639-5C42-44D4-85FB-0066A505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Functions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A5C1E2-1C6F-4694-BFA5-E93C4908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43964"/>
            <a:ext cx="4754880" cy="822960"/>
          </a:xfrm>
        </p:spPr>
        <p:txBody>
          <a:bodyPr/>
          <a:lstStyle/>
          <a:p>
            <a:r>
              <a:rPr lang="en-US" dirty="0"/>
              <a:t>Daily clicks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A2FE3E-CD8E-43F5-8051-B918812E0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1943964"/>
            <a:ext cx="4754880" cy="822960"/>
          </a:xfrm>
        </p:spPr>
        <p:txBody>
          <a:bodyPr/>
          <a:lstStyle/>
          <a:p>
            <a:r>
              <a:rPr lang="it-IT" dirty="0"/>
              <a:t>Cost per click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D1E1B1-0E3E-4059-B810-C9C6E444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51" y="6006201"/>
            <a:ext cx="4275532" cy="31536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AD45A1A-0B44-481F-8D3C-D4964B828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61" y="6005018"/>
            <a:ext cx="1859279" cy="3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F0639-5C42-44D4-85FB-0066A505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Functions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A5C1E2-1C6F-4694-BFA5-E93C4908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43964"/>
            <a:ext cx="4754880" cy="822960"/>
          </a:xfrm>
        </p:spPr>
        <p:txBody>
          <a:bodyPr/>
          <a:lstStyle/>
          <a:p>
            <a:r>
              <a:rPr lang="it-IT" dirty="0"/>
              <a:t>Conversion rate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00125F7-1FCA-428A-9477-37ABB10A3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223883" y="2516689"/>
            <a:ext cx="4354672" cy="3266004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A2FE3E-CD8E-43F5-8051-B918812E0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1943964"/>
            <a:ext cx="4754880" cy="822960"/>
          </a:xfrm>
        </p:spPr>
        <p:txBody>
          <a:bodyPr/>
          <a:lstStyle/>
          <a:p>
            <a:r>
              <a:rPr lang="en-US" dirty="0"/>
              <a:t>Returns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C986605-38AD-4BC2-AA34-D659EC39CA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140715" y="2478848"/>
            <a:ext cx="4455582" cy="3341686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4AD885-D458-4FA9-8EE6-C63AA0D2E273}"/>
              </a:ext>
            </a:extLst>
          </p:cNvPr>
          <p:cNvSpPr txBox="1"/>
          <p:nvPr/>
        </p:nvSpPr>
        <p:spPr>
          <a:xfrm>
            <a:off x="2278060" y="5950711"/>
            <a:ext cx="23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Interpolation of points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3A91D3-8EEB-4494-861C-E661124B3A6F}"/>
              </a:ext>
            </a:extLst>
          </p:cNvPr>
          <p:cNvSpPr txBox="1"/>
          <p:nvPr/>
        </p:nvSpPr>
        <p:spPr>
          <a:xfrm>
            <a:off x="7306516" y="5950711"/>
            <a:ext cx="23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7894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AD818-6CD5-4946-BB88-694600D6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OBJECTIVE FUNCTION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521B7-6378-0F42-A382-BE8F45D99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customer class: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sz="2200" dirty="0"/>
              <a:t>Iterate over all the prices and maximize the reward term that depends only on the price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sz="2200" dirty="0"/>
              <a:t>Fix the best price and iterate over all the bids to maximize the full objective function</a:t>
            </a:r>
          </a:p>
          <a:p>
            <a:r>
              <a:rPr lang="en-US" dirty="0"/>
              <a:t>Complexity: </a:t>
            </a:r>
            <a:r>
              <a:rPr lang="en-US" b="1" i="1" dirty="0"/>
              <a:t>O(#classes · (#prices + #bids)) 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A2FF9E-110D-4C02-985E-90825110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80" y="2286000"/>
            <a:ext cx="9562239" cy="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1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15A58-4F06-2446-8E4A-3051793A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Online 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C5D850-40CC-0243-B4F0-6C791C45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t-IT" sz="2200" dirty="0"/>
          </a:p>
          <a:p>
            <a:pPr lvl="1"/>
            <a:r>
              <a:rPr lang="en-US" sz="2200" dirty="0"/>
              <a:t>All the parameters of the objective function are unknown</a:t>
            </a:r>
          </a:p>
          <a:p>
            <a:pPr lvl="1"/>
            <a:r>
              <a:rPr lang="en-US" sz="2200" dirty="0"/>
              <a:t>Sets of candidate prices and bids</a:t>
            </a:r>
          </a:p>
          <a:p>
            <a:pPr lvl="1"/>
            <a:r>
              <a:rPr lang="en-US" sz="2200" dirty="0"/>
              <a:t>Each day select a pair of price and bid for each customer class, observe the realization of the unknown parameters and update our estimation on them</a:t>
            </a:r>
          </a:p>
          <a:p>
            <a:r>
              <a:rPr lang="en-US" b="1" dirty="0"/>
              <a:t>Delay in the feedback</a:t>
            </a:r>
            <a:r>
              <a:rPr lang="en-US" dirty="0"/>
              <a:t>: the reward for a day will be available only after 30 days because it have to keep into consideration the number of times a user will return to buy the product in the 30 days after his first purchase</a:t>
            </a:r>
          </a:p>
        </p:txBody>
      </p:sp>
    </p:spTree>
    <p:extLst>
      <p:ext uri="{BB962C8B-B14F-4D97-AF65-F5344CB8AC3E}">
        <p14:creationId xmlns:p14="http://schemas.microsoft.com/office/powerpoint/2010/main" val="21329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7B4C-6DC6-4EF1-B7DB-77917590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1176-257F-48D7-A284-D345A5A4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</a:t>
            </a:r>
            <a:r>
              <a:rPr lang="en-US"/>
              <a:t>aggregated </a:t>
            </a:r>
            <a:r>
              <a:rPr lang="en-US" dirty="0"/>
              <a:t>data</a:t>
            </a:r>
            <a:r>
              <a:rPr lang="en-US"/>
              <a:t>, considering two or</a:t>
            </a:r>
            <a:r>
              <a:rPr lang="en-US" dirty="0"/>
              <a:t> more classes as a single one, the conversion rate and the expected returns will depend both on </a:t>
            </a:r>
            <a:r>
              <a:rPr lang="en-US"/>
              <a:t>price and bid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Must be kept in mind especially when optimizing for both </a:t>
            </a:r>
            <a:r>
              <a:rPr lang="en-US"/>
              <a:t>pricing</a:t>
            </a:r>
            <a:r>
              <a:rPr lang="en-US" dirty="0"/>
              <a:t> and advertising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DEE7B-32B3-4A7B-BD6C-D5807F26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3429000"/>
            <a:ext cx="5291831" cy="53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91BD9-D202-41D5-A720-EDDAB53F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8" y="4423410"/>
            <a:ext cx="4732435" cy="5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858636-B683-40EB-A917-A8047BFB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Pricing under fixed bid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9117416-D745-4633-8F75-59E8137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/>
          <a:lstStyle/>
          <a:p>
            <a:r>
              <a:rPr lang="en-US" dirty="0"/>
              <a:t>Upper confidence bound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A8DCB91-F712-4FDB-996D-2315FCE36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>
            <a:normAutofit/>
          </a:bodyPr>
          <a:lstStyle/>
          <a:p>
            <a:r>
              <a:rPr lang="en-US" dirty="0"/>
              <a:t>Conversion rate upper bound: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Expected returns upper bound:</a:t>
            </a:r>
          </a:p>
          <a:p>
            <a:endParaRPr lang="en-US" dirty="0"/>
          </a:p>
          <a:p>
            <a:r>
              <a:rPr lang="en-US" dirty="0"/>
              <a:t>At each round select price:</a:t>
            </a:r>
          </a:p>
          <a:p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07CBC1D-CD19-412E-BA5A-926521E00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r>
              <a:rPr lang="en-US" dirty="0"/>
              <a:t>Thompson sampling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125C5C7-A8CC-4B69-9F96-FA561DDA9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>
            <a:normAutofit/>
          </a:bodyPr>
          <a:lstStyle/>
          <a:p>
            <a:r>
              <a:rPr lang="en-US"/>
              <a:t>Beta </a:t>
            </a:r>
            <a:r>
              <a:rPr lang="en-US" dirty="0"/>
              <a:t>distribution for conversion rate</a:t>
            </a:r>
          </a:p>
          <a:p>
            <a:r>
              <a:rPr lang="en-US" dirty="0"/>
              <a:t>Gaussian distribution for expected returns, parameters are mean and standard deviation of observations</a:t>
            </a:r>
          </a:p>
          <a:p>
            <a:r>
              <a:rPr lang="en-US" dirty="0"/>
              <a:t>At each round select price:</a:t>
            </a:r>
          </a:p>
          <a:p>
            <a:endParaRPr lang="en-US" dirty="0"/>
          </a:p>
          <a:p>
            <a:r>
              <a:rPr lang="en-US" dirty="0"/>
              <a:t>where conversion rate and returns are sampled from the distributions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D02D6-2319-4DD4-A809-0F74AF6B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2" y="3429001"/>
            <a:ext cx="2914098" cy="42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C2C6D-57D9-4504-834B-CC3D5476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0" y="4355850"/>
            <a:ext cx="4392891" cy="44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68B9F-A896-4FDA-AC85-10E9AF3C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18" y="5324504"/>
            <a:ext cx="3462677" cy="323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AC346-E4E5-4ABF-805C-613FFDA2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713" y="4978653"/>
            <a:ext cx="3461229" cy="3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9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2378848_win32" id="{5934F692-2072-8648-8728-5279CF23B766}" vid="{F0D7595F-FADB-5B43-8E00-B324386CCF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886</Words>
  <Application>Microsoft Macintosh PowerPoint</Application>
  <PresentationFormat>Widescreen</PresentationFormat>
  <Paragraphs>151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Calibri</vt:lpstr>
      <vt:lpstr>Tw Cen MT</vt:lpstr>
      <vt:lpstr>Tw Cen MT Condensed</vt:lpstr>
      <vt:lpstr>Wingdings 3</vt:lpstr>
      <vt:lpstr>Integrale</vt:lpstr>
      <vt:lpstr>Pricing and advertising</vt:lpstr>
      <vt:lpstr>Scenario and environment </vt:lpstr>
      <vt:lpstr>Customer classes</vt:lpstr>
      <vt:lpstr>CLASS Functions</vt:lpstr>
      <vt:lpstr>CLASS Functions</vt:lpstr>
      <vt:lpstr>OBJECTIVE FUNCTION</vt:lpstr>
      <vt:lpstr>Online learning</vt:lpstr>
      <vt:lpstr>Aggregated Data</vt:lpstr>
      <vt:lpstr>Pricing under fixed bid</vt:lpstr>
      <vt:lpstr>Pricing under fixed bid</vt:lpstr>
      <vt:lpstr>Pricing with discrimination</vt:lpstr>
      <vt:lpstr>Pricing WITH DISCRIMINATION</vt:lpstr>
      <vt:lpstr>Pricing with discrimination</vt:lpstr>
      <vt:lpstr>Pricing with discrimination</vt:lpstr>
      <vt:lpstr>Pricing with discrimination</vt:lpstr>
      <vt:lpstr>Advertising under fixed price</vt:lpstr>
      <vt:lpstr>Negative rewards</vt:lpstr>
      <vt:lpstr>Advertising under fixed price</vt:lpstr>
      <vt:lpstr>Joint pricing and advertising</vt:lpstr>
      <vt:lpstr>Joint pricing and advertising</vt:lpstr>
      <vt:lpstr>Joint pricing and advertising</vt:lpstr>
      <vt:lpstr>Joint with discrimination</vt:lpstr>
      <vt:lpstr>Joint with discrimination</vt:lpstr>
      <vt:lpstr>Joint with discrimination</vt:lpstr>
      <vt:lpstr>Joint with discrimination</vt:lpstr>
      <vt:lpstr>Joint with discrimination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and advertising</dc:title>
  <dc:creator/>
  <cp:lastModifiedBy/>
  <cp:revision>1</cp:revision>
  <dcterms:created xsi:type="dcterms:W3CDTF">2019-06-12T17:39:09Z</dcterms:created>
  <dcterms:modified xsi:type="dcterms:W3CDTF">2021-07-22T14:23:24Z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